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8"/>
  </p:notesMasterIdLst>
  <p:handoutMasterIdLst>
    <p:handoutMasterId r:id="rId29"/>
  </p:handoutMasterIdLst>
  <p:sldIdLst>
    <p:sldId id="257" r:id="rId5"/>
    <p:sldId id="268" r:id="rId6"/>
    <p:sldId id="267" r:id="rId7"/>
    <p:sldId id="275" r:id="rId8"/>
    <p:sldId id="274" r:id="rId9"/>
    <p:sldId id="269" r:id="rId10"/>
    <p:sldId id="276" r:id="rId11"/>
    <p:sldId id="277" r:id="rId12"/>
    <p:sldId id="272" r:id="rId13"/>
    <p:sldId id="270" r:id="rId14"/>
    <p:sldId id="280" r:id="rId15"/>
    <p:sldId id="281" r:id="rId16"/>
    <p:sldId id="279" r:id="rId17"/>
    <p:sldId id="273" r:id="rId18"/>
    <p:sldId id="259" r:id="rId19"/>
    <p:sldId id="283" r:id="rId20"/>
    <p:sldId id="285" r:id="rId21"/>
    <p:sldId id="286" r:id="rId22"/>
    <p:sldId id="287" r:id="rId23"/>
    <p:sldId id="288" r:id="rId24"/>
    <p:sldId id="284" r:id="rId25"/>
    <p:sldId id="261" r:id="rId26"/>
    <p:sldId id="282" r:id="rId2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0" d="100"/>
          <a:sy n="80" d="100"/>
        </p:scale>
        <p:origin x="62" y="11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12/6/2023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12/6/2023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12/6/2023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12/6/2023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/>
          <a:p>
            <a:r>
              <a:rPr lang="en-US" dirty="0"/>
              <a:t>Analog Computer</a:t>
            </a:r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>
          <a:xfrm>
            <a:off x="1625176" y="4978319"/>
            <a:ext cx="7294440" cy="422863"/>
          </a:xfrm>
        </p:spPr>
        <p:txBody>
          <a:bodyPr anchor="t"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lang="en-US" sz="2000" b="0" i="0" dirty="0"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EN2091 - Laboratory Practice and Projects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  <p:pic>
        <p:nvPicPr>
          <p:cNvPr id="4" name="Picture 3" descr="A close-up of a computer&#10;&#10;Description automatically generated">
            <a:extLst>
              <a:ext uri="{FF2B5EF4-FFF2-40B4-BE49-F238E27FC236}">
                <a16:creationId xmlns:a16="http://schemas.microsoft.com/office/drawing/2014/main" id="{F38BF44B-57EC-CCA7-91E6-2D93CE07B80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625" y="-233024"/>
            <a:ext cx="4648200" cy="4648200"/>
          </a:xfrm>
          <a:prstGeom prst="rect">
            <a:avLst/>
          </a:prstGeom>
        </p:spPr>
      </p:pic>
      <p:pic>
        <p:nvPicPr>
          <p:cNvPr id="9" name="Picture 8" descr="A logo of a math symbol&#10;&#10;Description automatically generated">
            <a:extLst>
              <a:ext uri="{FF2B5EF4-FFF2-40B4-BE49-F238E27FC236}">
                <a16:creationId xmlns:a16="http://schemas.microsoft.com/office/drawing/2014/main" id="{80DEC268-E9CB-C89E-EE7A-B9C72CE99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012" y="-21313"/>
            <a:ext cx="4963426" cy="372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9083070" cy="616967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Multiplier Circuit</a:t>
            </a:r>
            <a:endParaRPr lang="en-US" b="1" dirty="0">
              <a:solidFill>
                <a:srgbClr val="FFC000"/>
              </a:solidFill>
              <a:ea typeface="Calibri"/>
              <a:cs typeface="Calibri"/>
            </a:endParaRPr>
          </a:p>
        </p:txBody>
      </p:sp>
      <p:pic>
        <p:nvPicPr>
          <p:cNvPr id="4" name="Picture 3" descr="A diagram of a circuit&#10;&#10;Description automatically generated">
            <a:extLst>
              <a:ext uri="{FF2B5EF4-FFF2-40B4-BE49-F238E27FC236}">
                <a16:creationId xmlns:a16="http://schemas.microsoft.com/office/drawing/2014/main" id="{290ADCF1-0128-4277-C72B-565FC408E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973" y="1146684"/>
            <a:ext cx="5351637" cy="467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6A10F-3624-243E-83A7-C0CC1CF07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9540816" cy="52112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How Multiplier circuit works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F69B7-2E75-A7EB-7102-84EA3F350E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046638"/>
            <a:ext cx="9539041" cy="4465320"/>
          </a:xfrm>
        </p:spPr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 dirty="0">
                <a:ea typeface="Calibri"/>
                <a:cs typeface="Calibri"/>
              </a:rPr>
              <a:t>One </a:t>
            </a:r>
            <a:r>
              <a:rPr lang="en-US" dirty="0" err="1">
                <a:ea typeface="Calibri"/>
                <a:cs typeface="Calibri"/>
              </a:rPr>
              <a:t>OpAmp</a:t>
            </a:r>
            <a:r>
              <a:rPr lang="en-US" dirty="0">
                <a:ea typeface="Calibri"/>
                <a:cs typeface="Calibri"/>
              </a:rPr>
              <a:t> circuit will add the two signals using an </a:t>
            </a:r>
            <a:r>
              <a:rPr lang="en-US" b="1" dirty="0">
                <a:ea typeface="Calibri"/>
                <a:cs typeface="Calibri"/>
              </a:rPr>
              <a:t>adder circuit (</a:t>
            </a:r>
            <a:r>
              <a:rPr lang="en-US" b="1" dirty="0" err="1">
                <a:ea typeface="Calibri"/>
                <a:cs typeface="Calibri"/>
              </a:rPr>
              <a:t>Vx+Vy</a:t>
            </a:r>
            <a:r>
              <a:rPr lang="en-US" b="1" dirty="0">
                <a:ea typeface="Calibri"/>
                <a:cs typeface="Calibri"/>
              </a:rPr>
              <a:t>)</a:t>
            </a:r>
          </a:p>
          <a:p>
            <a:pPr marL="304165" indent="-304165"/>
            <a:r>
              <a:rPr lang="en-US" dirty="0">
                <a:ea typeface="Calibri"/>
                <a:cs typeface="Calibri"/>
              </a:rPr>
              <a:t>Second </a:t>
            </a:r>
            <a:r>
              <a:rPr lang="en-US" dirty="0" err="1">
                <a:ea typeface="Calibri"/>
                <a:cs typeface="Calibri"/>
              </a:rPr>
              <a:t>OpAmp</a:t>
            </a:r>
            <a:r>
              <a:rPr lang="en-US" dirty="0">
                <a:ea typeface="Calibri"/>
                <a:cs typeface="Calibri"/>
              </a:rPr>
              <a:t> will subtract the two signals using a </a:t>
            </a:r>
            <a:r>
              <a:rPr lang="en-US" b="1" dirty="0">
                <a:ea typeface="Calibri"/>
                <a:cs typeface="Calibri"/>
              </a:rPr>
              <a:t>subtractor circuit.(Vx-Vy)</a:t>
            </a:r>
          </a:p>
          <a:p>
            <a:pPr marL="304165" indent="-304165"/>
            <a:r>
              <a:rPr lang="en-US" dirty="0">
                <a:ea typeface="Calibri"/>
                <a:cs typeface="Calibri"/>
              </a:rPr>
              <a:t>Then the two outputs are squared</a:t>
            </a:r>
          </a:p>
          <a:p>
            <a:pPr marL="304165" indent="-304165"/>
            <a:r>
              <a:rPr lang="en-US" dirty="0">
                <a:ea typeface="Calibri"/>
                <a:cs typeface="Calibri"/>
              </a:rPr>
              <a:t>Finally we get the difference between the squared outputs  using a </a:t>
            </a:r>
            <a:r>
              <a:rPr lang="en-US" b="1" dirty="0">
                <a:ea typeface="Calibri"/>
                <a:cs typeface="Calibri"/>
              </a:rPr>
              <a:t>differential amplifier</a:t>
            </a:r>
            <a:r>
              <a:rPr lang="en-US" dirty="0">
                <a:ea typeface="Calibri"/>
                <a:cs typeface="Calibri"/>
              </a:rPr>
              <a:t>.</a:t>
            </a:r>
          </a:p>
          <a:p>
            <a:pPr marL="304165" indent="-304165"/>
            <a:r>
              <a:rPr lang="en-US" b="1" dirty="0">
                <a:ea typeface="Calibri"/>
                <a:cs typeface="Calibri"/>
              </a:rPr>
              <a:t>(</a:t>
            </a:r>
            <a:r>
              <a:rPr lang="en-US" b="1" dirty="0" err="1">
                <a:ea typeface="Calibri"/>
                <a:cs typeface="Calibri"/>
              </a:rPr>
              <a:t>V</a:t>
            </a:r>
            <a:r>
              <a:rPr lang="en-US" b="1" baseline="-25000" dirty="0" err="1">
                <a:ea typeface="Calibri"/>
                <a:cs typeface="Calibri"/>
              </a:rPr>
              <a:t>x</a:t>
            </a:r>
            <a:r>
              <a:rPr lang="en-US" b="1" dirty="0" err="1">
                <a:ea typeface="Calibri"/>
                <a:cs typeface="Calibri"/>
              </a:rPr>
              <a:t>+V</a:t>
            </a:r>
            <a:r>
              <a:rPr lang="en-US" b="1" baseline="-25000" dirty="0" err="1">
                <a:ea typeface="Calibri"/>
                <a:cs typeface="Calibri"/>
              </a:rPr>
              <a:t>y</a:t>
            </a:r>
            <a:r>
              <a:rPr lang="en-US" b="1" dirty="0">
                <a:ea typeface="Calibri"/>
                <a:cs typeface="Calibri"/>
              </a:rPr>
              <a:t>)</a:t>
            </a:r>
            <a:r>
              <a:rPr lang="en-US" b="1" baseline="30000" dirty="0">
                <a:ea typeface="Calibri"/>
                <a:cs typeface="Calibri"/>
              </a:rPr>
              <a:t>2</a:t>
            </a:r>
            <a:r>
              <a:rPr lang="en-US" b="1" dirty="0">
                <a:ea typeface="Calibri"/>
                <a:cs typeface="Calibri"/>
              </a:rPr>
              <a:t>-(V</a:t>
            </a:r>
            <a:r>
              <a:rPr lang="en-US" b="1" baseline="-25000" dirty="0">
                <a:ea typeface="Calibri"/>
                <a:cs typeface="Calibri"/>
              </a:rPr>
              <a:t>x</a:t>
            </a:r>
            <a:r>
              <a:rPr lang="en-US" b="1" dirty="0">
                <a:ea typeface="Calibri"/>
                <a:cs typeface="Calibri"/>
              </a:rPr>
              <a:t>-V</a:t>
            </a:r>
            <a:r>
              <a:rPr lang="en-US" b="1" baseline="-25000" dirty="0">
                <a:ea typeface="Calibri"/>
                <a:cs typeface="Calibri"/>
              </a:rPr>
              <a:t>y</a:t>
            </a:r>
            <a:r>
              <a:rPr lang="en-US" b="1" dirty="0">
                <a:ea typeface="Calibri"/>
                <a:cs typeface="Calibri"/>
              </a:rPr>
              <a:t>)</a:t>
            </a:r>
            <a:r>
              <a:rPr lang="en-US" b="1" baseline="30000" dirty="0">
                <a:ea typeface="Calibri"/>
                <a:cs typeface="Calibri"/>
              </a:rPr>
              <a:t>2 </a:t>
            </a:r>
            <a:r>
              <a:rPr lang="en-US" b="1" dirty="0">
                <a:ea typeface="Calibri"/>
                <a:cs typeface="Calibri"/>
              </a:rPr>
              <a:t>= 4V</a:t>
            </a:r>
            <a:r>
              <a:rPr lang="en-US" b="1" baseline="-25000" dirty="0">
                <a:ea typeface="Calibri"/>
                <a:cs typeface="Calibri"/>
              </a:rPr>
              <a:t>x</a:t>
            </a:r>
            <a:r>
              <a:rPr lang="en-US" b="1" dirty="0">
                <a:ea typeface="Calibri"/>
                <a:cs typeface="Calibri"/>
              </a:rPr>
              <a:t>V</a:t>
            </a:r>
            <a:r>
              <a:rPr lang="en-US" b="1" baseline="-25000" dirty="0">
                <a:ea typeface="Calibri"/>
                <a:cs typeface="Calibri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43657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366C5-18F2-98E5-4CC2-2FFEE95A6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20531"/>
            <a:ext cx="8210383" cy="45799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Multiplier Circuit Calculations</a:t>
            </a:r>
            <a:endParaRPr lang="en-US">
              <a:solidFill>
                <a:srgbClr val="FFC000"/>
              </a:solidFill>
              <a:ea typeface="Calibri"/>
              <a:cs typeface="Calibri"/>
            </a:endParaRPr>
          </a:p>
        </p:txBody>
      </p:sp>
      <p:pic>
        <p:nvPicPr>
          <p:cNvPr id="6" name="Content Placeholder 5" descr="A diagram of a circuit&#10;&#10;Description automatically generated">
            <a:extLst>
              <a:ext uri="{FF2B5EF4-FFF2-40B4-BE49-F238E27FC236}">
                <a16:creationId xmlns:a16="http://schemas.microsoft.com/office/drawing/2014/main" id="{9A96006A-A448-EA44-F6A9-1C658F5EA8B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398596" y="947202"/>
            <a:ext cx="4754643" cy="5140636"/>
          </a:xfrm>
        </p:spPr>
      </p:pic>
      <p:pic>
        <p:nvPicPr>
          <p:cNvPr id="5" name="Content Placeholder 4" descr="A diagram of a circuit&#10;&#10;Description automatically generated">
            <a:extLst>
              <a:ext uri="{FF2B5EF4-FFF2-40B4-BE49-F238E27FC236}">
                <a16:creationId xmlns:a16="http://schemas.microsoft.com/office/drawing/2014/main" id="{09036362-5181-71C9-B532-933608E9A4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379158" y="971024"/>
            <a:ext cx="3545102" cy="5103851"/>
          </a:xfrm>
        </p:spPr>
      </p:pic>
    </p:spTree>
    <p:extLst>
      <p:ext uri="{BB962C8B-B14F-4D97-AF65-F5344CB8AC3E}">
        <p14:creationId xmlns:p14="http://schemas.microsoft.com/office/powerpoint/2010/main" val="97875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CC658-499E-A250-1D10-8DCE89900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9860174" cy="734106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  <a:ea typeface="Calibri"/>
                <a:cs typeface="Calibri"/>
              </a:rPr>
              <a:t>Simulation Results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8" name="Picture 7" descr="A computer screen shot of a diagram&#10;&#10;Description automatically generated">
            <a:extLst>
              <a:ext uri="{FF2B5EF4-FFF2-40B4-BE49-F238E27FC236}">
                <a16:creationId xmlns:a16="http://schemas.microsoft.com/office/drawing/2014/main" id="{3F5365BC-AA5D-1252-768A-363F31AAF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730" y="1084779"/>
            <a:ext cx="9153633" cy="515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3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5E1E8-E307-A46C-1342-EE21979C5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336" y="295935"/>
            <a:ext cx="9732431" cy="744755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Power Supply circuit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5" name="Content Placeholder 4" descr="A computer screen shot of a diagram&#10;&#10;Description automatically generated">
            <a:extLst>
              <a:ext uri="{FF2B5EF4-FFF2-40B4-BE49-F238E27FC236}">
                <a16:creationId xmlns:a16="http://schemas.microsoft.com/office/drawing/2014/main" id="{7C825C88-D1F9-9BCA-D01C-97E406A8A6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2475" t="4719" r="11616" b="15056"/>
          <a:stretch/>
        </p:blipFill>
        <p:spPr>
          <a:xfrm>
            <a:off x="2136636" y="1093867"/>
            <a:ext cx="7920424" cy="5418248"/>
          </a:xfrm>
        </p:spPr>
      </p:pic>
    </p:spTree>
    <p:extLst>
      <p:ext uri="{BB962C8B-B14F-4D97-AF65-F5344CB8AC3E}">
        <p14:creationId xmlns:p14="http://schemas.microsoft.com/office/powerpoint/2010/main" val="279223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67359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C000"/>
                </a:solidFill>
                <a:ea typeface="Calibri"/>
                <a:cs typeface="Calibri"/>
              </a:rPr>
              <a:t>For the power supply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F3BFB4-212D-3E3C-2311-788E005964FA}"/>
              </a:ext>
            </a:extLst>
          </p:cNvPr>
          <p:cNvSpPr txBox="1"/>
          <p:nvPr/>
        </p:nvSpPr>
        <p:spPr>
          <a:xfrm>
            <a:off x="1776899" y="3170461"/>
            <a:ext cx="8377826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ea typeface="Calibri"/>
                <a:cs typeface="Calibri"/>
              </a:rPr>
              <a:t>We are using a DC adapter here.</a:t>
            </a:r>
          </a:p>
          <a:p>
            <a:r>
              <a:rPr lang="en-US" sz="2800" dirty="0">
                <a:ea typeface="Calibri"/>
                <a:cs typeface="Calibri"/>
              </a:rPr>
              <a:t>Then a splitter circuit is used to split the voltage .</a:t>
            </a:r>
          </a:p>
          <a:p>
            <a:r>
              <a:rPr lang="en-US" sz="2800" dirty="0">
                <a:ea typeface="Calibri"/>
                <a:cs typeface="Calibri"/>
              </a:rPr>
              <a:t>After that LM7809 and LM7909 voltage regulators are used to regulate the voltage.</a:t>
            </a:r>
          </a:p>
        </p:txBody>
      </p:sp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83E46-DC7E-2E2F-5DD4-2DD3C0E1D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34885" y="494676"/>
            <a:ext cx="7069519" cy="1220933"/>
          </a:xfrm>
        </p:spPr>
        <p:txBody>
          <a:bodyPr/>
          <a:lstStyle/>
          <a:p>
            <a:pPr algn="ctr"/>
            <a:r>
              <a:rPr lang="en-US" dirty="0"/>
              <a:t>Solid Works Design </a:t>
            </a:r>
          </a:p>
          <a:p>
            <a:pPr algn="ctr"/>
            <a:r>
              <a:rPr lang="en-US" dirty="0"/>
              <a:t>(Enclosure Design)</a:t>
            </a:r>
          </a:p>
        </p:txBody>
      </p:sp>
      <p:pic>
        <p:nvPicPr>
          <p:cNvPr id="5" name="Picture 4" descr="A computer screen shot of a box&#10;&#10;Description automatically generated">
            <a:extLst>
              <a:ext uri="{FF2B5EF4-FFF2-40B4-BE49-F238E27FC236}">
                <a16:creationId xmlns:a16="http://schemas.microsoft.com/office/drawing/2014/main" id="{924166FE-D2A1-9F99-FEF5-00A1D902952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0" t="27308" r="21049" b="23489"/>
          <a:stretch/>
        </p:blipFill>
        <p:spPr>
          <a:xfrm>
            <a:off x="1438183" y="1811047"/>
            <a:ext cx="4323425" cy="18113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C26B61-866D-BE56-53EA-092E53812F2F}"/>
              </a:ext>
            </a:extLst>
          </p:cNvPr>
          <p:cNvSpPr txBox="1"/>
          <p:nvPr/>
        </p:nvSpPr>
        <p:spPr>
          <a:xfrm>
            <a:off x="7084380" y="4619172"/>
            <a:ext cx="166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Back View</a:t>
            </a:r>
          </a:p>
        </p:txBody>
      </p:sp>
      <p:pic>
        <p:nvPicPr>
          <p:cNvPr id="8" name="Picture 7" descr="A computer screen shot of a grey rectangular object&#10;&#10;Description automatically generated">
            <a:extLst>
              <a:ext uri="{FF2B5EF4-FFF2-40B4-BE49-F238E27FC236}">
                <a16:creationId xmlns:a16="http://schemas.microsoft.com/office/drawing/2014/main" id="{438B008E-0152-E4AD-41CB-089DC05C2B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7" t="31194" r="23888" b="32292"/>
          <a:stretch/>
        </p:blipFill>
        <p:spPr>
          <a:xfrm>
            <a:off x="1438183" y="4119238"/>
            <a:ext cx="4323425" cy="16544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A6FBC6-181B-B795-5EF6-19CA617E803A}"/>
              </a:ext>
            </a:extLst>
          </p:cNvPr>
          <p:cNvSpPr txBox="1"/>
          <p:nvPr/>
        </p:nvSpPr>
        <p:spPr>
          <a:xfrm>
            <a:off x="7014838" y="2425083"/>
            <a:ext cx="17640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Front View</a:t>
            </a:r>
          </a:p>
        </p:txBody>
      </p:sp>
    </p:spTree>
    <p:extLst>
      <p:ext uri="{BB962C8B-B14F-4D97-AF65-F5344CB8AC3E}">
        <p14:creationId xmlns:p14="http://schemas.microsoft.com/office/powerpoint/2010/main" val="180713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83E46-DC7E-2E2F-5DD4-2DD3C0E1D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34885" y="494676"/>
            <a:ext cx="7069519" cy="1220933"/>
          </a:xfrm>
        </p:spPr>
        <p:txBody>
          <a:bodyPr/>
          <a:lstStyle/>
          <a:p>
            <a:pPr algn="ctr"/>
            <a:r>
              <a:rPr lang="en-US" dirty="0"/>
              <a:t>Solid Works Design </a:t>
            </a:r>
          </a:p>
          <a:p>
            <a:pPr algn="ctr"/>
            <a:r>
              <a:rPr lang="en-US" dirty="0"/>
              <a:t>(Enclosure Design)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26B61-866D-BE56-53EA-092E53812F2F}"/>
              </a:ext>
            </a:extLst>
          </p:cNvPr>
          <p:cNvSpPr txBox="1"/>
          <p:nvPr/>
        </p:nvSpPr>
        <p:spPr>
          <a:xfrm>
            <a:off x="7084380" y="4619172"/>
            <a:ext cx="15983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Side 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A6FBC6-181B-B795-5EF6-19CA617E803A}"/>
              </a:ext>
            </a:extLst>
          </p:cNvPr>
          <p:cNvSpPr txBox="1"/>
          <p:nvPr/>
        </p:nvSpPr>
        <p:spPr>
          <a:xfrm>
            <a:off x="7014838" y="2425083"/>
            <a:ext cx="23583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Top Inner View</a:t>
            </a:r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1B550C5C-5B99-0789-A755-CB21880658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05" t="26905" r="19882" b="25023"/>
          <a:stretch/>
        </p:blipFill>
        <p:spPr>
          <a:xfrm>
            <a:off x="1745264" y="1715609"/>
            <a:ext cx="3652360" cy="2155707"/>
          </a:xfrm>
          <a:prstGeom prst="rect">
            <a:avLst/>
          </a:prstGeom>
        </p:spPr>
      </p:pic>
      <p:pic>
        <p:nvPicPr>
          <p:cNvPr id="10" name="Picture 9" descr="A computer screen shot of a grey box&#10;&#10;Description automatically generated">
            <a:extLst>
              <a:ext uri="{FF2B5EF4-FFF2-40B4-BE49-F238E27FC236}">
                <a16:creationId xmlns:a16="http://schemas.microsoft.com/office/drawing/2014/main" id="{5191C658-A1B0-1452-E7AB-F3714A9330D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8" t="25010" r="21485" b="25009"/>
          <a:stretch/>
        </p:blipFill>
        <p:spPr>
          <a:xfrm>
            <a:off x="1745264" y="4094826"/>
            <a:ext cx="3686282" cy="197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457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83E46-DC7E-2E2F-5DD4-2DD3C0E1D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34885" y="494676"/>
            <a:ext cx="7069519" cy="1220933"/>
          </a:xfrm>
        </p:spPr>
        <p:txBody>
          <a:bodyPr/>
          <a:lstStyle/>
          <a:p>
            <a:pPr algn="ctr"/>
            <a:r>
              <a:rPr lang="en-US" dirty="0"/>
              <a:t>Main PCB Design </a:t>
            </a:r>
          </a:p>
          <a:p>
            <a:pPr algn="ctr"/>
            <a:r>
              <a:rPr lang="en-US" dirty="0"/>
              <a:t>(Altium Design)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688DDC-7995-8A2C-EBB6-166D18706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741" y="1538327"/>
            <a:ext cx="3306945" cy="43158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6E7117-1955-DE20-F551-4C5FC2EA31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18" t="4387" r="5948" b="2939"/>
          <a:stretch/>
        </p:blipFill>
        <p:spPr>
          <a:xfrm rot="16200000">
            <a:off x="5207825" y="2012845"/>
            <a:ext cx="4255983" cy="330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50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83E46-DC7E-2E2F-5DD4-2DD3C0E1D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34885" y="494676"/>
            <a:ext cx="7069519" cy="1220933"/>
          </a:xfrm>
        </p:spPr>
        <p:txBody>
          <a:bodyPr/>
          <a:lstStyle/>
          <a:p>
            <a:pPr algn="ctr"/>
            <a:r>
              <a:rPr lang="en-US" dirty="0"/>
              <a:t>Power </a:t>
            </a:r>
            <a:r>
              <a:rPr lang="en-US" dirty="0" err="1"/>
              <a:t>SuppLy</a:t>
            </a:r>
            <a:r>
              <a:rPr lang="en-US" dirty="0"/>
              <a:t> PCB Design </a:t>
            </a:r>
          </a:p>
          <a:p>
            <a:pPr algn="ctr"/>
            <a:r>
              <a:rPr lang="en-US" dirty="0"/>
              <a:t>(Altium Design)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EBF2B2-1DC8-AE73-AC38-56C3700E2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601" y="1829188"/>
            <a:ext cx="3275622" cy="430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722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About our device</a:t>
            </a:r>
            <a:endParaRPr lang="en-US" b="1" dirty="0" err="1">
              <a:solidFill>
                <a:srgbClr val="FFC000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 dirty="0">
                <a:ea typeface="Calibri"/>
                <a:cs typeface="Calibri"/>
              </a:rPr>
              <a:t>Able to carry out addition, subtraction and multiplication of two Signals. Mainly it allows to do those operation for square waveform, triangle waveform, sinusoidal waveform.</a:t>
            </a:r>
          </a:p>
          <a:p>
            <a:pPr marL="304165" indent="-304165"/>
            <a:r>
              <a:rPr lang="en-US" dirty="0">
                <a:ea typeface="Calibri"/>
                <a:cs typeface="Calibri"/>
              </a:rPr>
              <a:t>Comprised of OPAMPs</a:t>
            </a:r>
          </a:p>
          <a:p>
            <a:pPr marL="304165" indent="-304165"/>
            <a:r>
              <a:rPr lang="en-US" dirty="0">
                <a:ea typeface="Calibri"/>
                <a:cs typeface="Calibri"/>
              </a:rPr>
              <a:t>Able to perform computations frequency range of 1Hz – 10 kHz</a:t>
            </a:r>
          </a:p>
          <a:p>
            <a:pPr marL="304165" indent="-304165"/>
            <a:r>
              <a:rPr lang="en-US" dirty="0">
                <a:ea typeface="Calibri"/>
                <a:cs typeface="Calibri"/>
              </a:rPr>
              <a:t>Controllable gain</a:t>
            </a:r>
          </a:p>
          <a:p>
            <a:pPr marL="304165" indent="-304165"/>
            <a:endParaRPr lang="en-US" dirty="0">
              <a:ea typeface="Calibri"/>
              <a:cs typeface="Calibri"/>
            </a:endParaRPr>
          </a:p>
          <a:p>
            <a:pPr marL="304165" indent="-304165"/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83E46-DC7E-2E2F-5DD4-2DD3C0E1D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34885" y="494676"/>
            <a:ext cx="7069519" cy="1220933"/>
          </a:xfrm>
        </p:spPr>
        <p:txBody>
          <a:bodyPr/>
          <a:lstStyle/>
          <a:p>
            <a:pPr algn="ctr"/>
            <a:r>
              <a:rPr lang="en-US" dirty="0"/>
              <a:t> Schematic Diagrams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58CC33-3A40-84BA-B4A7-52D98F810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147" y="1448729"/>
            <a:ext cx="7846993" cy="506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343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83E46-DC7E-2E2F-5DD4-2DD3C0E1D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7419" y="419127"/>
            <a:ext cx="7069519" cy="1220933"/>
          </a:xfrm>
        </p:spPr>
        <p:txBody>
          <a:bodyPr/>
          <a:lstStyle/>
          <a:p>
            <a:pPr algn="ctr"/>
            <a:r>
              <a:rPr lang="en-US" dirty="0"/>
              <a:t>Final Product </a:t>
            </a:r>
          </a:p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26B61-866D-BE56-53EA-092E53812F2F}"/>
              </a:ext>
            </a:extLst>
          </p:cNvPr>
          <p:cNvSpPr txBox="1"/>
          <p:nvPr/>
        </p:nvSpPr>
        <p:spPr>
          <a:xfrm>
            <a:off x="6094412" y="5577961"/>
            <a:ext cx="166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Back 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A6FBC6-181B-B795-5EF6-19CA617E803A}"/>
              </a:ext>
            </a:extLst>
          </p:cNvPr>
          <p:cNvSpPr txBox="1"/>
          <p:nvPr/>
        </p:nvSpPr>
        <p:spPr>
          <a:xfrm>
            <a:off x="1954567" y="5577961"/>
            <a:ext cx="17640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Front View</a:t>
            </a:r>
          </a:p>
        </p:txBody>
      </p:sp>
      <p:pic>
        <p:nvPicPr>
          <p:cNvPr id="4" name="Picture 3" descr="A hand holding a white device&#10;&#10;Description automatically generated">
            <a:extLst>
              <a:ext uri="{FF2B5EF4-FFF2-40B4-BE49-F238E27FC236}">
                <a16:creationId xmlns:a16="http://schemas.microsoft.com/office/drawing/2014/main" id="{4B600821-DCAB-78E6-04B4-64A11F0EA3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5731" y="1640060"/>
            <a:ext cx="2842627" cy="37901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D881D5-CF5C-089D-BF07-35EA6C04E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059" y="1640060"/>
            <a:ext cx="2842626" cy="37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922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324225" y="666909"/>
            <a:ext cx="10360501" cy="1223963"/>
          </a:xfrm>
        </p:spPr>
        <p:txBody>
          <a:bodyPr/>
          <a:lstStyle/>
          <a:p>
            <a:r>
              <a:rPr lang="en-US" dirty="0"/>
              <a:t>Task Allocation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51380C62-0B26-BB32-5119-56716688608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9204353"/>
              </p:ext>
            </p:extLst>
          </p:nvPr>
        </p:nvGraphicFramePr>
        <p:xfrm>
          <a:off x="1095776" y="2164260"/>
          <a:ext cx="10855685" cy="3970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6176">
                  <a:extLst>
                    <a:ext uri="{9D8B030D-6E8A-4147-A177-3AD203B41FA5}">
                      <a16:colId xmlns:a16="http://schemas.microsoft.com/office/drawing/2014/main" val="2445726623"/>
                    </a:ext>
                  </a:extLst>
                </a:gridCol>
                <a:gridCol w="3243192">
                  <a:extLst>
                    <a:ext uri="{9D8B030D-6E8A-4147-A177-3AD203B41FA5}">
                      <a16:colId xmlns:a16="http://schemas.microsoft.com/office/drawing/2014/main" val="1227126650"/>
                    </a:ext>
                  </a:extLst>
                </a:gridCol>
                <a:gridCol w="5146317">
                  <a:extLst>
                    <a:ext uri="{9D8B030D-6E8A-4147-A177-3AD203B41FA5}">
                      <a16:colId xmlns:a16="http://schemas.microsoft.com/office/drawing/2014/main" val="1863864871"/>
                    </a:ext>
                  </a:extLst>
                </a:gridCol>
              </a:tblGrid>
              <a:tr h="679117">
                <a:tc>
                  <a:txBody>
                    <a:bodyPr/>
                    <a:lstStyle/>
                    <a:p>
                      <a:r>
                        <a:rPr lang="en-US" dirty="0"/>
                        <a:t>Index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714002"/>
                  </a:ext>
                </a:extLst>
              </a:tr>
              <a:tr h="679117">
                <a:tc>
                  <a:txBody>
                    <a:bodyPr/>
                    <a:lstStyle/>
                    <a:p>
                      <a:r>
                        <a:rPr lang="en-US" dirty="0"/>
                        <a:t>210037G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Amarathunga D.N.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Power PCB design, Testing, Circuit Design, Report Writing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651260"/>
                  </a:ext>
                </a:extLst>
              </a:tr>
              <a:tr h="679117">
                <a:tc>
                  <a:txBody>
                    <a:bodyPr/>
                    <a:lstStyle/>
                    <a:p>
                      <a:r>
                        <a:rPr lang="en-US" dirty="0"/>
                        <a:t>210325M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Kuruppu M.P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Component Assembling, Testing, Circuit Design, Report Writing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4707575"/>
                  </a:ext>
                </a:extLst>
              </a:tr>
              <a:tr h="679117">
                <a:tc>
                  <a:txBody>
                    <a:bodyPr/>
                    <a:lstStyle/>
                    <a:p>
                      <a:r>
                        <a:rPr lang="en-US" dirty="0"/>
                        <a:t>210446J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Pasira I.P.M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Main PCB design, Testing, Circuit Design, Report Writing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110886"/>
                  </a:ext>
                </a:extLst>
              </a:tr>
              <a:tr h="679117">
                <a:tc>
                  <a:txBody>
                    <a:bodyPr/>
                    <a:lstStyle/>
                    <a:p>
                      <a:r>
                        <a:rPr lang="en-US" dirty="0"/>
                        <a:t>210454G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Peiris D.L.C.J.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Enclosure Design, Testing, Circuit Design, Report Writing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8633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203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F514-4398-F14C-2988-5AD6B22F6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164" y="2506531"/>
            <a:ext cx="10360501" cy="1223963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FF0000"/>
                </a:solidFill>
                <a:ea typeface="Calibri"/>
                <a:cs typeface="Calibri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356433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218883" y="274637"/>
            <a:ext cx="9657914" cy="744755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Adder Circuit</a:t>
            </a:r>
            <a:endParaRPr lang="en-US" b="1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pic>
        <p:nvPicPr>
          <p:cNvPr id="4" name="Content Placeholder 3" descr="A diagram of a circuit&#10;&#10;Description automatically generated">
            <a:extLst>
              <a:ext uri="{FF2B5EF4-FFF2-40B4-BE49-F238E27FC236}">
                <a16:creationId xmlns:a16="http://schemas.microsoft.com/office/drawing/2014/main" id="{533FE041-75E9-36BB-3C87-85850EAA3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0012" y="2057400"/>
            <a:ext cx="9840680" cy="3089745"/>
          </a:xfrm>
        </p:spPr>
      </p:pic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DDC4F-6200-F423-707E-5D00FF633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9498235" cy="755404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Derivation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3381DB3-9075-788C-1432-C0F23BFFF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3037" y="1055554"/>
            <a:ext cx="5786846" cy="5520476"/>
          </a:xfrm>
        </p:spPr>
      </p:pic>
    </p:spTree>
    <p:extLst>
      <p:ext uri="{BB962C8B-B14F-4D97-AF65-F5344CB8AC3E}">
        <p14:creationId xmlns:p14="http://schemas.microsoft.com/office/powerpoint/2010/main" val="172640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9653C-5791-D8EE-30D4-7854C849F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627616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Simulation Results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4A463-82D8-3F9E-C474-9EBF47B80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5657" y="1542061"/>
            <a:ext cx="10360501" cy="4462272"/>
          </a:xfrm>
        </p:spPr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endParaRPr lang="en-US" dirty="0">
              <a:ea typeface="Calibri"/>
              <a:cs typeface="Calibri"/>
            </a:endParaRPr>
          </a:p>
          <a:p>
            <a:pPr marL="304165" indent="-304165"/>
            <a:endParaRPr lang="en-US" dirty="0">
              <a:ea typeface="Calibri"/>
              <a:cs typeface="Calibri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9BF5EEA-8BDC-38B7-1E96-72CD6DE92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127" y="898204"/>
            <a:ext cx="9666459" cy="543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83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9615333" cy="808650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Subtractor Circuit</a:t>
            </a:r>
          </a:p>
        </p:txBody>
      </p:sp>
      <p:pic>
        <p:nvPicPr>
          <p:cNvPr id="9" name="Picture 8" descr="A diagram of a circuit&#10;&#10;Description automatically generated">
            <a:extLst>
              <a:ext uri="{FF2B5EF4-FFF2-40B4-BE49-F238E27FC236}">
                <a16:creationId xmlns:a16="http://schemas.microsoft.com/office/drawing/2014/main" id="{75C0F2CC-3E09-2292-651C-66ED60F50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83" y="1676400"/>
            <a:ext cx="10151398" cy="433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0DF8C-2E01-CDC0-ED3C-C6E63CC3B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9253394" cy="57437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Derivation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5642E0-E6A6-22FD-41C6-AC4F596DA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924" y="716311"/>
            <a:ext cx="5241329" cy="587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115A0-1CE2-E701-441D-A8AD313D5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9498235" cy="59566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Simulation Results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2E731D1-831A-FD10-326B-72BC0B443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119" y="1253052"/>
            <a:ext cx="8619857" cy="485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8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2364C-CA66-F03B-52B8-579124864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8178223" cy="616967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  <a:ea typeface="Calibri"/>
                <a:cs typeface="Calibri"/>
              </a:rPr>
              <a:t>Selected </a:t>
            </a:r>
            <a:r>
              <a:rPr lang="en-US" b="1" dirty="0" err="1">
                <a:solidFill>
                  <a:srgbClr val="FFC000"/>
                </a:solidFill>
                <a:ea typeface="Calibri"/>
                <a:cs typeface="Calibri"/>
              </a:rPr>
              <a:t>Opamp</a:t>
            </a:r>
            <a:endParaRPr lang="en-US" b="1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35B9C-3CC1-846B-89D6-19F86BAD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914" y="988309"/>
            <a:ext cx="10360501" cy="4462272"/>
          </a:xfrm>
        </p:spPr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 dirty="0">
                <a:ea typeface="Calibri"/>
                <a:cs typeface="Calibri"/>
              </a:rPr>
              <a:t>For both adder and subtracter circuits  We used </a:t>
            </a:r>
            <a:r>
              <a:rPr lang="en-US" b="1" dirty="0">
                <a:ea typeface="Calibri"/>
                <a:cs typeface="Calibri"/>
              </a:rPr>
              <a:t>TL072 OPAMPS</a:t>
            </a:r>
            <a:r>
              <a:rPr lang="en-US" dirty="0">
                <a:ea typeface="Calibri"/>
                <a:cs typeface="Calibri"/>
              </a:rPr>
              <a:t> .</a:t>
            </a:r>
          </a:p>
          <a:p>
            <a:pPr marL="304165" indent="-304165"/>
            <a:r>
              <a:rPr lang="en-US" dirty="0">
                <a:ea typeface="Calibri"/>
                <a:cs typeface="Calibri"/>
              </a:rPr>
              <a:t>Has high slew rate and high gain.</a:t>
            </a:r>
          </a:p>
          <a:p>
            <a:pPr marL="304165" indent="-304165"/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dirty="0">
              <a:ea typeface="Calibri"/>
              <a:cs typeface="Calibri"/>
            </a:endParaRPr>
          </a:p>
        </p:txBody>
      </p:sp>
      <p:pic>
        <p:nvPicPr>
          <p:cNvPr id="4" name="Picture 3" descr="A math equations on a piece of paper&#10;&#10;Description automatically generated">
            <a:extLst>
              <a:ext uri="{FF2B5EF4-FFF2-40B4-BE49-F238E27FC236}">
                <a16:creationId xmlns:a16="http://schemas.microsoft.com/office/drawing/2014/main" id="{0C5BF97E-3B65-A9DA-2858-B952800D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60" y="2197806"/>
            <a:ext cx="5141461" cy="3529102"/>
          </a:xfrm>
          <a:prstGeom prst="rect">
            <a:avLst/>
          </a:prstGeom>
        </p:spPr>
      </p:pic>
      <p:pic>
        <p:nvPicPr>
          <p:cNvPr id="6" name="Picture 5" descr="A diagram of a circuit board&#10;&#10;Description automatically generated">
            <a:extLst>
              <a:ext uri="{FF2B5EF4-FFF2-40B4-BE49-F238E27FC236}">
                <a16:creationId xmlns:a16="http://schemas.microsoft.com/office/drawing/2014/main" id="{F39A8D84-9887-9363-B026-B09C77FF5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1871" y="2094964"/>
            <a:ext cx="4213162" cy="326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71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A09BF4D4-EF60-4196-BFC3-9462D607978C}">
  <ds:schemaRefs>
    <ds:schemaRef ds:uri="4873beb7-5857-4685-be1f-d57550cc96c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64</TotalTime>
  <Words>329</Words>
  <Application>Microsoft Office PowerPoint</Application>
  <PresentationFormat>Custom</PresentationFormat>
  <Paragraphs>64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Poppins</vt:lpstr>
      <vt:lpstr>Tech 16x9</vt:lpstr>
      <vt:lpstr>Analog Computer</vt:lpstr>
      <vt:lpstr>About our device</vt:lpstr>
      <vt:lpstr>Adder Circuit</vt:lpstr>
      <vt:lpstr>Derivation</vt:lpstr>
      <vt:lpstr>Simulation Results</vt:lpstr>
      <vt:lpstr>Subtractor Circuit</vt:lpstr>
      <vt:lpstr>Derivation</vt:lpstr>
      <vt:lpstr>Simulation Results</vt:lpstr>
      <vt:lpstr>Selected Opamp</vt:lpstr>
      <vt:lpstr>Multiplier Circuit</vt:lpstr>
      <vt:lpstr>How Multiplier circuit works</vt:lpstr>
      <vt:lpstr>Multiplier Circuit Calculations</vt:lpstr>
      <vt:lpstr>Simulation Results</vt:lpstr>
      <vt:lpstr>Power Supply circuit</vt:lpstr>
      <vt:lpstr>For the power supply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Task Allocation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Analog Computer</dc:title>
  <dc:creator>mihiraja kuruppu</dc:creator>
  <cp:lastModifiedBy>mihiraja kuruppu</cp:lastModifiedBy>
  <cp:revision>350</cp:revision>
  <dcterms:created xsi:type="dcterms:W3CDTF">2023-10-16T15:29:41Z</dcterms:created>
  <dcterms:modified xsi:type="dcterms:W3CDTF">2023-12-06T18:15:34Z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